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411" r:id="rId2"/>
    <p:sldId id="404" r:id="rId3"/>
    <p:sldId id="406" r:id="rId4"/>
    <p:sldId id="395" r:id="rId5"/>
    <p:sldId id="407" r:id="rId6"/>
    <p:sldId id="384" r:id="rId7"/>
    <p:sldId id="388" r:id="rId8"/>
    <p:sldId id="390" r:id="rId9"/>
    <p:sldId id="383" r:id="rId10"/>
    <p:sldId id="412" r:id="rId11"/>
    <p:sldId id="413" r:id="rId12"/>
    <p:sldId id="414" r:id="rId13"/>
    <p:sldId id="415" r:id="rId14"/>
    <p:sldId id="416" r:id="rId15"/>
    <p:sldId id="417" r:id="rId16"/>
    <p:sldId id="418" r:id="rId17"/>
    <p:sldId id="419" r:id="rId18"/>
    <p:sldId id="41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85FB2C1-BB64-4FA7-9806-F9E5E4E7FD71}">
          <p14:sldIdLst>
            <p14:sldId id="411"/>
            <p14:sldId id="404"/>
            <p14:sldId id="406"/>
            <p14:sldId id="395"/>
            <p14:sldId id="407"/>
            <p14:sldId id="384"/>
            <p14:sldId id="388"/>
            <p14:sldId id="390"/>
            <p14:sldId id="383"/>
            <p14:sldId id="412"/>
            <p14:sldId id="413"/>
            <p14:sldId id="414"/>
            <p14:sldId id="415"/>
            <p14:sldId id="416"/>
            <p14:sldId id="417"/>
            <p14:sldId id="418"/>
            <p14:sldId id="419"/>
            <p14:sldId id="41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7" autoAdjust="0"/>
    <p:restoredTop sz="94671" autoAdjust="0"/>
  </p:normalViewPr>
  <p:slideViewPr>
    <p:cSldViewPr showGuides="1">
      <p:cViewPr>
        <p:scale>
          <a:sx n="66" d="100"/>
          <a:sy n="66" d="100"/>
        </p:scale>
        <p:origin x="-121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AB84F7-E3C9-4940-9126-1CB151C4CD7E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875D2E-DE3B-4114-ACE1-1C7A20BF24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599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DA9A2-3D35-4B04-8883-CA86D7BF0BCE}" type="datetimeFigureOut">
              <a:rPr lang="ru-RU" smtClean="0"/>
              <a:pPr/>
              <a:t>27.08.2019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F27B0-E1AB-4A68-8178-EF20836D522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8727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DA9A2-3D35-4B04-8883-CA86D7BF0BCE}" type="datetimeFigureOut">
              <a:rPr lang="ru-RU" smtClean="0"/>
              <a:pPr/>
              <a:t>27.08.2019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F27B0-E1AB-4A68-8178-EF20836D522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2461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DA9A2-3D35-4B04-8883-CA86D7BF0BCE}" type="datetimeFigureOut">
              <a:rPr lang="ru-RU" smtClean="0"/>
              <a:pPr/>
              <a:t>27.08.2019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F27B0-E1AB-4A68-8178-EF20836D522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1068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DA9A2-3D35-4B04-8883-CA86D7BF0BCE}" type="datetimeFigureOut">
              <a:rPr lang="ru-RU" smtClean="0"/>
              <a:pPr/>
              <a:t>27.08.2019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F27B0-E1AB-4A68-8178-EF20836D522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3393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DA9A2-3D35-4B04-8883-CA86D7BF0BCE}" type="datetimeFigureOut">
              <a:rPr lang="ru-RU" smtClean="0"/>
              <a:pPr/>
              <a:t>27.08.2019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F27B0-E1AB-4A68-8178-EF20836D522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3107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DA9A2-3D35-4B04-8883-CA86D7BF0BCE}" type="datetimeFigureOut">
              <a:rPr lang="ru-RU" smtClean="0"/>
              <a:pPr/>
              <a:t>27.08.2019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F27B0-E1AB-4A68-8178-EF20836D522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3691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DA9A2-3D35-4B04-8883-CA86D7BF0BCE}" type="datetimeFigureOut">
              <a:rPr lang="ru-RU" smtClean="0"/>
              <a:pPr/>
              <a:t>27.08.2019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F27B0-E1AB-4A68-8178-EF20836D522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9853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DA9A2-3D35-4B04-8883-CA86D7BF0BCE}" type="datetimeFigureOut">
              <a:rPr lang="ru-RU" smtClean="0"/>
              <a:pPr/>
              <a:t>27.08.2019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F27B0-E1AB-4A68-8178-EF20836D522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6579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DA9A2-3D35-4B04-8883-CA86D7BF0BCE}" type="datetimeFigureOut">
              <a:rPr lang="ru-RU" smtClean="0"/>
              <a:pPr/>
              <a:t>27.08.2019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F27B0-E1AB-4A68-8178-EF20836D522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1539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DA9A2-3D35-4B04-8883-CA86D7BF0BCE}" type="datetimeFigureOut">
              <a:rPr lang="ru-RU" smtClean="0"/>
              <a:pPr/>
              <a:t>27.08.2019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F27B0-E1AB-4A68-8178-EF20836D522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0297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DA9A2-3D35-4B04-8883-CA86D7BF0BCE}" type="datetimeFigureOut">
              <a:rPr lang="ru-RU" smtClean="0"/>
              <a:pPr/>
              <a:t>27.08.2019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F27B0-E1AB-4A68-8178-EF20836D522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257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DA9A2-3D35-4B04-8883-CA86D7BF0BCE}" type="datetimeFigureOut">
              <a:rPr lang="ru-RU" smtClean="0"/>
              <a:pPr/>
              <a:t>27.08.2019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F27B0-E1AB-4A68-8178-EF20836D522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5429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3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804"/>
            <a:ext cx="9144000" cy="686610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71600" y="2204864"/>
            <a:ext cx="7200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Доступная среда 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психолого-педагогическое сопровождение детей с особыми образовательными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потребностями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 МКОУ ОШ №7 г. Приволжска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август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г.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1" y="0"/>
            <a:ext cx="3528392" cy="201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221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0013"/>
            <a:ext cx="9144000" cy="6864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6" y="-94131"/>
            <a:ext cx="2235898" cy="1414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G:\2019-08-27\Сканировать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-126406"/>
            <a:ext cx="5472607" cy="682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06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0013"/>
            <a:ext cx="9144000" cy="6864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1196752"/>
            <a:ext cx="8352928" cy="3521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Процесс обучения детей-инвалидов, детей с ограниченными возможностями здоровья в школе строится следующим образом:</a:t>
            </a:r>
            <a:endParaRPr lang="ru-RU" sz="2800" dirty="0">
              <a:latin typeface="Times New Roman"/>
              <a:ea typeface="Times New Roman"/>
            </a:endParaRPr>
          </a:p>
          <a:p>
            <a:pPr marL="342900" lvl="0" indent="-342900" algn="just" fontAlgn="base">
              <a:lnSpc>
                <a:spcPct val="115000"/>
              </a:lnSpc>
              <a:spcAft>
                <a:spcPts val="0"/>
              </a:spcAft>
              <a:buFont typeface="Times New Roman"/>
              <a:buChar char="•"/>
            </a:pPr>
            <a: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Индивидуальное обучение на дому</a:t>
            </a:r>
            <a:endParaRPr lang="ru-RU" sz="2800" dirty="0"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/>
              <a:buChar char="•"/>
            </a:pPr>
            <a: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Обучение в условиях общих классов массовой школы с предоставлением ученику необходимой психолого-педагогической поддержки.</a:t>
            </a:r>
            <a:endParaRPr lang="ru-RU" sz="28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46456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508"/>
            <a:ext cx="91440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7664" y="404664"/>
            <a:ext cx="77890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Индивидуальное обучение на дому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305342"/>
            <a:ext cx="6318448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/>
              <a:t>•	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обучение ведётся по специальным учебным  планам и программам;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	основание медицинское заключение, рекомендации ПМПК, заявление    родителей, закреплено приказом директора школы;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	осуществляется индивидуальный  подход к учащимся;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	ученик имеет возможность посещать по желанию другие уроки и внеклассные занятия и воспитательные мероприятия;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	оказывается коррекционная помощь узкими специалистами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275" y="3654167"/>
            <a:ext cx="2371725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8426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70"/>
            <a:ext cx="91440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260648"/>
            <a:ext cx="8856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Обучение в условиях общих классов массовой школы, с предоставлением ученику необходимой психолого-педагогической поддержки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743285"/>
            <a:ext cx="8064896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•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обучение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ведётся по общеобразовательным учебным планам и программам   планам и программам НОО и ООО.  ( количество детей с ОВЗ в классе 1-2 человека)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индивидуальные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занятия – дети занимаются с педагогами индивидуально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коррекционная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работа- дети занимаются с педагогом-психологом, логопедом.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больше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контактов  для социализации в обществе;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более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тщательный дифференцированный подход к учащимся;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воспитание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толерантности у детей.</a:t>
            </a:r>
          </a:p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584890"/>
            <a:ext cx="3131840" cy="2327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4797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3548" y="1746921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обеспечение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оптимального развития ребенка с ограниченными возможностями здоровья, получения качественного образования детьми в условиях общеобразовательного учреждения.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3548" y="429522"/>
            <a:ext cx="84609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 психолого-педагогического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сопровождения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605" y="3622206"/>
            <a:ext cx="4625057" cy="323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15772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4839"/>
            <a:ext cx="9144000" cy="6864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474345"/>
            <a:ext cx="856895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психолого-педагогического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сопровождения</a:t>
            </a: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/>
              <a:t> -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выявление особых образовательных потребностей детей 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ОВЗ, обусловленных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недостатками в их физическом и (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или) психическом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развитии;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 - осуществление индивидуально ориентированной психолого-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медико-педагогической помощи детям с ОВЗ 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учетом особенностей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психофизического развития и индивидуальных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возможностей детей (в соответствии 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рекомендациями психолого-медико-педагогической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комиссии);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 - возможность освоения детьми с ОВЗ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общеобразовательной программы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их интеграции в образовательном учреждении.</a:t>
            </a:r>
          </a:p>
        </p:txBody>
      </p:sp>
    </p:spTree>
    <p:extLst>
      <p:ext uri="{BB962C8B-B14F-4D97-AF65-F5344CB8AC3E}">
        <p14:creationId xmlns:p14="http://schemas.microsoft.com/office/powerpoint/2010/main" val="9653653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270"/>
            <a:ext cx="91440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986937"/>
              </p:ext>
            </p:extLst>
          </p:nvPr>
        </p:nvGraphicFramePr>
        <p:xfrm>
          <a:off x="971600" y="1052736"/>
          <a:ext cx="7749986" cy="5186462"/>
        </p:xfrm>
        <a:graphic>
          <a:graphicData uri="http://schemas.openxmlformats.org/drawingml/2006/table">
            <a:tbl>
              <a:tblPr firstRow="1" firstCol="1" bandRow="1"/>
              <a:tblGrid>
                <a:gridCol w="2160240"/>
                <a:gridCol w="4039005"/>
                <a:gridCol w="1550741"/>
              </a:tblGrid>
              <a:tr h="1711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Направление деятельности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Содержание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Ответственный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58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Диагностическая работа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-выявление детей с ОВЗ;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-организация комплексного обследования, определение особых образовательных потребностей и составление рекомендаций по обучению;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-проведение мониторинга динамики развития детей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Зам.директора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учитель,ПМПК,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педагог-психолог, учитель-логопед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17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Коррекционно-развивающая работа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  выбор оптимальных для развития ребёнка с ограниченными возможностями здоровья коррекционных программ, методов и приёмов обучения в соответствии с его особыми образовательными потребностями;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организацию и проведение индивидуальных и групповых коррекционно-развивающих занятий, необходимых для преодоления нарушений развития и трудностей обучения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педагог-психолог, учитель-логопед, учитель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5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Консультативная работа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-консультации учителей по проблемам оказания помощи детям с ОВЗ в условиях урока;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-консультации для родителей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педагог-психолог, учитель-логопед, учитель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30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Информационно-просветительская работа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rgbClr val="424242"/>
                          </a:solidFill>
                          <a:effectLst/>
                          <a:latin typeface="Verdana"/>
                          <a:ea typeface="Times New Roman"/>
                        </a:rPr>
                        <a:t>-</a:t>
                      </a:r>
                      <a:r>
                        <a:rPr lang="ru-RU" sz="1200" dirty="0">
                          <a:solidFill>
                            <a:srgbClr val="424242"/>
                          </a:solidFill>
                          <a:effectLst/>
                          <a:latin typeface="Times New Roman"/>
                          <a:ea typeface="Times New Roman"/>
                        </a:rPr>
                        <a:t>разработку рекомендаций по основным направлениям работы, единых для всех участников образовательного процесса;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424242"/>
                          </a:solidFill>
                          <a:effectLst/>
                          <a:latin typeface="Times New Roman"/>
                          <a:ea typeface="Times New Roman"/>
                        </a:rPr>
                        <a:t>-разъяснительная деятельность </a:t>
                      </a:r>
                      <a:r>
                        <a:rPr lang="ru-RU" sz="12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</a:rPr>
                        <a:t> по вопросам, связанным с особенностями образовательного процесса для детей с ОВЗ, со всеми участниками образовательного процесса — обучающимися, их родителями, педагогическими работниками.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333333"/>
                          </a:solidFill>
                          <a:effectLst/>
                          <a:latin typeface="Helvetica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педагог-психолог, учитель-логопед, учитель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55576" y="116632"/>
            <a:ext cx="7876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Содержание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программы психолого-педагогического сопровождения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3815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150"/>
            <a:ext cx="91440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3715415" cy="510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486" y="1085342"/>
            <a:ext cx="3695015" cy="5079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122178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Индивидуальная программа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психолого-педагогической помощи ребенка с ОВЗ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435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9" y="-11804"/>
            <a:ext cx="9144000" cy="686610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1700808"/>
            <a:ext cx="82089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2000" dirty="0" smtClean="0">
                <a:latin typeface="Times New Roman"/>
                <a:ea typeface="SimSun"/>
                <a:cs typeface="Times New Roman"/>
              </a:rPr>
              <a:t>успешная адаптация в УВП;</a:t>
            </a:r>
          </a:p>
          <a:p>
            <a:pPr marL="342900" indent="-34290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2000" dirty="0" smtClean="0">
                <a:latin typeface="Times New Roman"/>
                <a:ea typeface="SimSun"/>
                <a:cs typeface="Times New Roman"/>
              </a:rPr>
              <a:t>более успешное овладение </a:t>
            </a:r>
            <a:r>
              <a:rPr lang="ru-RU" sz="2000" dirty="0">
                <a:latin typeface="Times New Roman"/>
                <a:ea typeface="SimSun"/>
                <a:cs typeface="Times New Roman"/>
              </a:rPr>
              <a:t>программным материалом по </a:t>
            </a:r>
            <a:r>
              <a:rPr lang="ru-RU" sz="2000" dirty="0" smtClean="0">
                <a:latin typeface="Times New Roman"/>
                <a:ea typeface="SimSun"/>
                <a:cs typeface="Times New Roman"/>
              </a:rPr>
              <a:t>предметам;</a:t>
            </a:r>
            <a:endParaRPr lang="ru-RU" sz="2000" dirty="0">
              <a:latin typeface="Times New Roman"/>
              <a:ea typeface="SimSun"/>
              <a:cs typeface="Times New Roman"/>
            </a:endParaRPr>
          </a:p>
          <a:p>
            <a:pPr marL="342900" indent="-34290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2000" dirty="0" err="1" smtClean="0">
                <a:latin typeface="Times New Roman"/>
                <a:ea typeface="SimSun"/>
                <a:cs typeface="Times New Roman"/>
              </a:rPr>
              <a:t>сформированность</a:t>
            </a:r>
            <a:r>
              <a:rPr lang="ru-RU" sz="2000" dirty="0" smtClean="0">
                <a:latin typeface="Times New Roman"/>
                <a:ea typeface="SimSun"/>
                <a:cs typeface="Times New Roman"/>
              </a:rPr>
              <a:t> положительной мотивации </a:t>
            </a:r>
            <a:r>
              <a:rPr lang="ru-RU" sz="2000" dirty="0">
                <a:latin typeface="Times New Roman"/>
                <a:ea typeface="SimSun"/>
                <a:cs typeface="Times New Roman"/>
              </a:rPr>
              <a:t>к учебной </a:t>
            </a:r>
            <a:r>
              <a:rPr lang="ru-RU" sz="2000" dirty="0" smtClean="0">
                <a:latin typeface="Times New Roman"/>
                <a:ea typeface="SimSun"/>
                <a:cs typeface="Times New Roman"/>
              </a:rPr>
              <a:t>деятельности;</a:t>
            </a:r>
          </a:p>
          <a:p>
            <a:pPr marL="342900" indent="-34290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2000" dirty="0">
                <a:latin typeface="Times New Roman"/>
                <a:ea typeface="SimSun"/>
                <a:cs typeface="Times New Roman"/>
              </a:rPr>
              <a:t>д</a:t>
            </a:r>
            <a:r>
              <a:rPr lang="ru-RU" sz="2000" dirty="0" smtClean="0">
                <a:latin typeface="Times New Roman"/>
                <a:ea typeface="SimSun"/>
                <a:cs typeface="Times New Roman"/>
              </a:rPr>
              <a:t>инамика психофизического и интеллектуального развития;</a:t>
            </a:r>
          </a:p>
          <a:p>
            <a:pPr marL="342900" indent="-34290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2000" dirty="0">
                <a:latin typeface="Times New Roman"/>
                <a:ea typeface="SimSun"/>
                <a:cs typeface="Times New Roman"/>
              </a:rPr>
              <a:t> </a:t>
            </a:r>
            <a:r>
              <a:rPr lang="ru-RU" sz="2000" dirty="0" err="1">
                <a:latin typeface="Times New Roman"/>
                <a:ea typeface="SimSun"/>
                <a:cs typeface="Times New Roman"/>
              </a:rPr>
              <a:t>сформированность</a:t>
            </a:r>
            <a:r>
              <a:rPr lang="ru-RU" sz="2000" dirty="0">
                <a:latin typeface="Times New Roman"/>
                <a:ea typeface="SimSun"/>
                <a:cs typeface="Times New Roman"/>
              </a:rPr>
              <a:t> у учащихся уверенность в своих возможностях</a:t>
            </a:r>
            <a:r>
              <a:rPr lang="ru-RU" sz="2000" dirty="0" smtClean="0">
                <a:latin typeface="Times New Roman"/>
                <a:ea typeface="SimSun"/>
                <a:cs typeface="Times New Roman"/>
              </a:rPr>
              <a:t>.;</a:t>
            </a:r>
          </a:p>
          <a:p>
            <a:pPr marL="342900" indent="-34290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2000" dirty="0">
                <a:latin typeface="Times New Roman"/>
                <a:ea typeface="SimSun"/>
                <a:cs typeface="Times New Roman"/>
              </a:rPr>
              <a:t>п</a:t>
            </a:r>
            <a:r>
              <a:rPr lang="ru-RU" sz="2000" smtClean="0">
                <a:latin typeface="Times New Roman"/>
                <a:ea typeface="SimSun"/>
                <a:cs typeface="Times New Roman"/>
              </a:rPr>
              <a:t>овышение </a:t>
            </a:r>
            <a:r>
              <a:rPr lang="ru-RU" sz="2000" dirty="0" smtClean="0">
                <a:latin typeface="Times New Roman"/>
                <a:ea typeface="SimSun"/>
                <a:cs typeface="Times New Roman"/>
              </a:rPr>
              <a:t>психологического комфорта.</a:t>
            </a:r>
            <a:endParaRPr lang="ru-RU" sz="2000" dirty="0">
              <a:latin typeface="Times New Roman"/>
              <a:ea typeface="SimSun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 </a:t>
            </a:r>
            <a:endParaRPr lang="ru-RU" sz="2000" dirty="0">
              <a:ea typeface="Calibri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298893"/>
            <a:ext cx="85689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Ожидаемые результаты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внедрения психолого-педагогического сопровождения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259050"/>
            <a:ext cx="5544427" cy="259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780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" y="26098"/>
            <a:ext cx="9144000" cy="686610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10241" y="692696"/>
            <a:ext cx="45305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Инклюзивное</a:t>
            </a:r>
            <a:r>
              <a:rPr lang="ru-RU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484784"/>
            <a:ext cx="4572000" cy="443198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01.09.2019 года в  МКОУ ОШ №7 г. Приволжска в состав контингента обучающихся входят 8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человек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дети с ОВЗ и дети-инвалиды, из них:</a:t>
            </a:r>
          </a:p>
          <a:p>
            <a:pPr algn="just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- 1 ребенок - инвалид слабослышащий,</a:t>
            </a:r>
          </a:p>
          <a:p>
            <a:pPr algn="just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- 1 ребенок – инвалид с соматическим заболеванием;</a:t>
            </a:r>
          </a:p>
          <a:p>
            <a:pPr algn="just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- 6 детей с ОВЗ с задержкой психического развития.</a:t>
            </a:r>
          </a:p>
          <a:p>
            <a:pPr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4" descr="Рисунок1лш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95955" y="1844824"/>
            <a:ext cx="3357586" cy="442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64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804"/>
            <a:ext cx="9144000" cy="6866107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" y="0"/>
            <a:ext cx="2194903" cy="138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5785"/>
            <a:ext cx="7113985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346043"/>
            <a:ext cx="8698161" cy="4413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anose="02020603050405020304" pitchFamily="18" charset="0"/>
              </a:rPr>
              <a:t>1. Создание адаптивной среды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позволяющей обеспечить  полноценное включение и личностную самореализацию в образовательном учреждении.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2. Создание в образовательном учреждении общего типа надлежащих материально-технических условий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обеспечивающих возможность для беспрепятственного доступа детей в здание и помещения ОУ и организации их пребывания и обучения в этом учреждении (пандусы, лифты, специально оборудованные учебные места, специализированное , реабилитационное, медицинское оборудование и т.д.).</a:t>
            </a:r>
            <a:endParaRPr lang="ru-RU" kern="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ct val="20000"/>
              </a:spcBef>
              <a:defRPr/>
            </a:pPr>
            <a:r>
              <a:rPr lang="ru-RU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Обучение и коррекция развития детей с ограниченными возможностями здоровья должны осуществляться по образовательным программам, разработанным на базе основных общеобразовательных программ с учетом психофизических особенностей и возможностей таких обучающихся</a:t>
            </a:r>
            <a:r>
              <a:rPr lang="ru-RU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ct val="20000"/>
              </a:spcBef>
              <a:defRPr/>
            </a:pPr>
            <a:r>
              <a:rPr lang="ru-RU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Необходимо комплексное </a:t>
            </a:r>
            <a:r>
              <a:rPr lang="ru-RU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психолого-педагогическое сопровождение </a:t>
            </a:r>
            <a:r>
              <a:rPr lang="ru-RU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ребенка с ограниченными возможностями здоровья на протяжении всего периода его обучения в ОУ общего типа</a:t>
            </a:r>
            <a:r>
              <a:rPr lang="ru-RU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12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610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9410" y="512584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МКОУ ОШ №7 г. Приволжска в рамках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«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Доступная среда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созданы условия для беспрепятственного доступа в школу детей с ограниченными возможностями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F:\SAM_64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386" y="3861048"/>
            <a:ext cx="3721157" cy="279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SAM_64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10" y="3140968"/>
            <a:ext cx="4212590" cy="273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User1\Desktop\th_gst_175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2118291" cy="134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14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82"/>
            <a:ext cx="9144000" cy="6866107"/>
          </a:xfrm>
          <a:prstGeom prst="rect">
            <a:avLst/>
          </a:prstGeom>
        </p:spPr>
      </p:pic>
      <p:pic>
        <p:nvPicPr>
          <p:cNvPr id="5" name="Picture 3" descr="F:\ФОто сенсорной комнаты\IMG_91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54" y="2453282"/>
            <a:ext cx="3600400" cy="2028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:\ФОто сенсорной комнаты\IMG_915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653136"/>
            <a:ext cx="3604578" cy="202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User\Desktop\ГЕ\сенсорная комната\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413511"/>
            <a:ext cx="32004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2894" y="685485"/>
            <a:ext cx="839110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МКОУ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№7 г. Приволжска</a:t>
            </a:r>
          </a:p>
          <a:p>
            <a:pPr lvl="0" algn="ctr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государственной программы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Доступная среда» </a:t>
            </a:r>
          </a:p>
          <a:p>
            <a:pPr lvl="0" algn="ctr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созданы условия для инклюзивного образования детей с ограниченными возможностями здоровья – оборудована сенсорная комната, уголок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логопеда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3" descr="C:\Users\User1\Desktop\th_gst_175_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957"/>
            <a:ext cx="1619672" cy="102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12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6" y="-22552"/>
            <a:ext cx="9144000" cy="686610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11560" y="4653136"/>
            <a:ext cx="8280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Сухой бассейн с </a:t>
            </a:r>
            <a:r>
              <a:rPr lang="ru-RU" sz="20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подсветкой и </a:t>
            </a:r>
            <a:r>
              <a:rPr lang="ru-RU" sz="20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шарами для </a:t>
            </a:r>
            <a:r>
              <a:rPr lang="ru-RU" sz="20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наполнения. </a:t>
            </a:r>
          </a:p>
          <a:p>
            <a:pPr algn="ctr"/>
            <a:r>
              <a:rPr lang="ru-RU" sz="20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Воздушно-пузырьковая колонна, световой стол для рисования кварцевым песком, пуфики с гранулами</a:t>
            </a:r>
            <a:endParaRPr lang="ru-RU" sz="20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D:\МОЁ\ФОТО\Дост. среда - сош7\IMG_994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69" t="7822" b="13553"/>
          <a:stretch/>
        </p:blipFill>
        <p:spPr bwMode="auto">
          <a:xfrm>
            <a:off x="511284" y="1988840"/>
            <a:ext cx="3207536" cy="25119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User1\Desktop\th_gst_175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6" y="0"/>
            <a:ext cx="2225510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F:\ФОто сенсорной комнаты\IMG_915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511" y="1268760"/>
            <a:ext cx="4612085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03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107"/>
            <a:ext cx="9144000" cy="6866107"/>
          </a:xfrm>
          <a:prstGeom prst="rect">
            <a:avLst/>
          </a:prstGeom>
        </p:spPr>
      </p:pic>
      <p:pic>
        <p:nvPicPr>
          <p:cNvPr id="5126" name="Picture 6" descr="C:\Users\User1\Desktop\К докладу\5. Ремонт ООШ №7\2. сенсорная комната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784239"/>
            <a:ext cx="3813536" cy="28601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User1\Desktop\th_gst_175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40"/>
            <a:ext cx="2210663" cy="139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User\Desktop\ГЕ\сенсорная комната\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81757"/>
            <a:ext cx="2302994" cy="3070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ГЕ\сенсорная комната\1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77585"/>
            <a:ext cx="2232248" cy="297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077" y="3717032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Волшебный фонтан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4837802"/>
            <a:ext cx="5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Мерцающая занавесь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19872" y="4221088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Золотой уголок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0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610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891004" y="500619"/>
            <a:ext cx="3694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Сенсорная тропа для ног</a:t>
            </a:r>
            <a:endParaRPr lang="ru-RU" sz="24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 descr="D:\МОЁ\ФОТО\Дост. среда - сош7\IMG_995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9" t="24222" r="38087"/>
          <a:stretch/>
        </p:blipFill>
        <p:spPr bwMode="auto">
          <a:xfrm>
            <a:off x="264525" y="204483"/>
            <a:ext cx="2351910" cy="31630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715549" y="1578842"/>
            <a:ext cx="31317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Тактильная дорожка</a:t>
            </a:r>
          </a:p>
          <a:p>
            <a:pPr algn="ctr"/>
            <a:r>
              <a:rPr lang="ru-RU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составных частей</a:t>
            </a:r>
            <a:endParaRPr lang="ru-RU" sz="24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D:\МОЁ\К докладу Главы 2015\5. Ремонт ООШ №7\2. сенсорная комната\1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28" r="16483"/>
          <a:stretch/>
        </p:blipFill>
        <p:spPr bwMode="auto">
          <a:xfrm>
            <a:off x="4352114" y="2811218"/>
            <a:ext cx="2233683" cy="29373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User1\Desktop\th_gst_175_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25" y="188640"/>
            <a:ext cx="1715187" cy="108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559" y="1394871"/>
            <a:ext cx="2300590" cy="306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426" y="3532547"/>
            <a:ext cx="2393980" cy="2574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76056" y="6143803"/>
            <a:ext cx="3168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Тактильные панели</a:t>
            </a:r>
          </a:p>
        </p:txBody>
      </p:sp>
    </p:spTree>
    <p:extLst>
      <p:ext uri="{BB962C8B-B14F-4D97-AF65-F5344CB8AC3E}">
        <p14:creationId xmlns:p14="http://schemas.microsoft.com/office/powerpoint/2010/main" val="151490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804"/>
            <a:ext cx="9144000" cy="6866107"/>
          </a:xfrm>
          <a:prstGeom prst="rect">
            <a:avLst/>
          </a:prstGeom>
        </p:spPr>
      </p:pic>
      <p:pic>
        <p:nvPicPr>
          <p:cNvPr id="5125" name="Picture 5" descr="C:\Users\User1\Desktop\К докладу\5. Ремонт ООШ №7\3. кабинет логопеда\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35" t="17582"/>
          <a:stretch/>
        </p:blipFill>
        <p:spPr bwMode="auto">
          <a:xfrm>
            <a:off x="4571999" y="1484784"/>
            <a:ext cx="4233225" cy="43204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339752" y="5949280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Уголок логопеда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D:\МОЁ\ФОТО\Дост. среда - сош7\IMG_994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0" t="13194" r="25366"/>
          <a:stretch/>
        </p:blipFill>
        <p:spPr bwMode="auto">
          <a:xfrm>
            <a:off x="611560" y="1461914"/>
            <a:ext cx="3816424" cy="43073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User1\Desktop\th_gst_175_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25" y="188640"/>
            <a:ext cx="1859203" cy="117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07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2673</TotalTime>
  <Words>667</Words>
  <Application>Microsoft Office PowerPoint</Application>
  <PresentationFormat>Экран (4:3)</PresentationFormat>
  <Paragraphs>95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КК</dc:creator>
  <cp:lastModifiedBy>User</cp:lastModifiedBy>
  <cp:revision>220</cp:revision>
  <dcterms:created xsi:type="dcterms:W3CDTF">2013-08-24T11:35:35Z</dcterms:created>
  <dcterms:modified xsi:type="dcterms:W3CDTF">2019-08-27T08:28:14Z</dcterms:modified>
</cp:coreProperties>
</file>